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1"/>
  </p:notesMasterIdLst>
  <p:sldIdLst>
    <p:sldId id="256" r:id="rId2"/>
    <p:sldId id="341" r:id="rId3"/>
    <p:sldId id="347" r:id="rId4"/>
    <p:sldId id="343" r:id="rId5"/>
    <p:sldId id="338" r:id="rId6"/>
    <p:sldId id="340" r:id="rId7"/>
    <p:sldId id="344" r:id="rId8"/>
    <p:sldId id="345" r:id="rId9"/>
    <p:sldId id="34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1" autoAdjust="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28/09/2024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3600" dirty="0" err="1">
                <a:latin typeface="Bahnschrift SemiBold" panose="020B0502040204020203" pitchFamily="34" charset="0"/>
              </a:rPr>
              <a:t>Welcome</a:t>
            </a:r>
            <a:r>
              <a:rPr lang="fr-FR" sz="3600" dirty="0">
                <a:latin typeface="Bahnschrift SemiBold" panose="020B0502040204020203" pitchFamily="34" charset="0"/>
              </a:rPr>
              <a:t> to </a:t>
            </a:r>
            <a:br>
              <a:rPr lang="fr-FR" sz="3600" dirty="0">
                <a:latin typeface="Bahnschrift SemiBold" panose="020B0502040204020203" pitchFamily="34" charset="0"/>
              </a:rPr>
            </a:b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5400" dirty="0" err="1">
                <a:latin typeface="Bahnschrift SemiBold" panose="020B0502040204020203" pitchFamily="34" charset="0"/>
              </a:rPr>
              <a:t>SupOptique</a:t>
            </a:r>
            <a:br>
              <a:rPr lang="fr-FR" sz="5400" dirty="0">
                <a:latin typeface="Bahnschrift SemiBold" panose="020B0502040204020203" pitchFamily="34" charset="0"/>
              </a:rPr>
            </a:b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Cours d’introduction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70E42B16-642A-32CB-A20F-CCC41FC60465}"/>
              </a:ext>
            </a:extLst>
          </p:cNvPr>
          <p:cNvSpPr txBox="1">
            <a:spLocks/>
          </p:cNvSpPr>
          <p:nvPr/>
        </p:nvSpPr>
        <p:spPr>
          <a:xfrm>
            <a:off x="320040" y="5640212"/>
            <a:ext cx="2694039" cy="881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Opto-Electronique</a:t>
            </a:r>
          </a:p>
          <a:p>
            <a:r>
              <a:rPr lang="fr-FR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Outils Numériques</a:t>
            </a:r>
          </a:p>
        </p:txBody>
      </p:sp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55" descr="Une image contenant jouet, roue, circuit">
            <a:extLst>
              <a:ext uri="{FF2B5EF4-FFF2-40B4-BE49-F238E27FC236}">
                <a16:creationId xmlns:a16="http://schemas.microsoft.com/office/drawing/2014/main" id="{DE517859-E1AD-399A-1605-BADD6196E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25" y="4201004"/>
            <a:ext cx="3907663" cy="19843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err="1"/>
              <a:t>SupOptique</a:t>
            </a:r>
            <a:r>
              <a:rPr lang="fr-FR" sz="4000" dirty="0"/>
              <a:t> et la photonique</a:t>
            </a:r>
          </a:p>
          <a:p>
            <a:endParaRPr lang="fr-FR" sz="4000" dirty="0"/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E4BFD7B2-35C4-6918-8B08-148881520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376" y="3524505"/>
            <a:ext cx="1352998" cy="1352998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EAEB997F-D840-421C-3DAB-7C36C5AA9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4" y="1584487"/>
            <a:ext cx="2761298" cy="2585177"/>
          </a:xfrm>
          <a:prstGeom prst="rect">
            <a:avLst/>
          </a:prstGeom>
        </p:spPr>
      </p:pic>
      <p:sp>
        <p:nvSpPr>
          <p:cNvPr id="60" name="ZoneTexte 59">
            <a:extLst>
              <a:ext uri="{FF2B5EF4-FFF2-40B4-BE49-F238E27FC236}">
                <a16:creationId xmlns:a16="http://schemas.microsoft.com/office/drawing/2014/main" id="{5B0B69C1-F2A4-3AED-5BD5-8A149A1A801E}"/>
              </a:ext>
            </a:extLst>
          </p:cNvPr>
          <p:cNvSpPr txBox="1"/>
          <p:nvPr/>
        </p:nvSpPr>
        <p:spPr>
          <a:xfrm>
            <a:off x="5114099" y="1655033"/>
            <a:ext cx="60324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Génération de photons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Conception optique / « Fabrication d’images »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Acquisition de données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Traitement des informations</a:t>
            </a: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6FEADF31-547C-6558-6559-7445F47CA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547" y="4877503"/>
            <a:ext cx="4118621" cy="1758603"/>
          </a:xfrm>
          <a:prstGeom prst="rect">
            <a:avLst/>
          </a:prstGeom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33750B90-5135-A752-7507-ABAE84BDC0F7}"/>
              </a:ext>
            </a:extLst>
          </p:cNvPr>
          <p:cNvSpPr txBox="1"/>
          <p:nvPr/>
        </p:nvSpPr>
        <p:spPr>
          <a:xfrm>
            <a:off x="375547" y="6550223"/>
            <a:ext cx="4649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10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52A33F-09A3-89DE-C1FA-6AE808F65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37" y="4257520"/>
            <a:ext cx="2337262" cy="22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 102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D989027-2585-BC06-B765-2952CC7921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795" y="4740532"/>
            <a:ext cx="1608178" cy="18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99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55" descr="Une image contenant jouet, roue, circuit">
            <a:extLst>
              <a:ext uri="{FF2B5EF4-FFF2-40B4-BE49-F238E27FC236}">
                <a16:creationId xmlns:a16="http://schemas.microsoft.com/office/drawing/2014/main" id="{DE517859-E1AD-399A-1605-BADD6196E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25" y="4201004"/>
            <a:ext cx="3907663" cy="19843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err="1"/>
              <a:t>SupOptique</a:t>
            </a:r>
            <a:r>
              <a:rPr lang="fr-FR" sz="4000" dirty="0"/>
              <a:t> et la photonique</a:t>
            </a:r>
          </a:p>
          <a:p>
            <a:endParaRPr lang="fr-FR" sz="4000" dirty="0"/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E4BFD7B2-35C4-6918-8B08-148881520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376" y="3524505"/>
            <a:ext cx="1352998" cy="1352998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EAEB997F-D840-421C-3DAB-7C36C5AA9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04" y="1584487"/>
            <a:ext cx="2761298" cy="2585177"/>
          </a:xfrm>
          <a:prstGeom prst="rect">
            <a:avLst/>
          </a:prstGeom>
        </p:spPr>
      </p:pic>
      <p:sp>
        <p:nvSpPr>
          <p:cNvPr id="60" name="ZoneTexte 59">
            <a:extLst>
              <a:ext uri="{FF2B5EF4-FFF2-40B4-BE49-F238E27FC236}">
                <a16:creationId xmlns:a16="http://schemas.microsoft.com/office/drawing/2014/main" id="{5B0B69C1-F2A4-3AED-5BD5-8A149A1A801E}"/>
              </a:ext>
            </a:extLst>
          </p:cNvPr>
          <p:cNvSpPr txBox="1"/>
          <p:nvPr/>
        </p:nvSpPr>
        <p:spPr>
          <a:xfrm>
            <a:off x="5114099" y="1655033"/>
            <a:ext cx="60324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Génération de photons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Conception optique / « Fabrication d’images »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Acquisition de données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Traitement des informations</a:t>
            </a:r>
          </a:p>
        </p:txBody>
      </p:sp>
      <p:sp>
        <p:nvSpPr>
          <p:cNvPr id="61" name="Flèche : pentagone 60">
            <a:extLst>
              <a:ext uri="{FF2B5EF4-FFF2-40B4-BE49-F238E27FC236}">
                <a16:creationId xmlns:a16="http://schemas.microsoft.com/office/drawing/2014/main" id="{A48CFDD8-919C-C576-823B-C65F357AD387}"/>
              </a:ext>
            </a:extLst>
          </p:cNvPr>
          <p:cNvSpPr/>
          <p:nvPr/>
        </p:nvSpPr>
        <p:spPr>
          <a:xfrm>
            <a:off x="5114099" y="2982803"/>
            <a:ext cx="5343234" cy="573638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« Jouer avec des photons »</a:t>
            </a: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6FEADF31-547C-6558-6559-7445F47CA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547" y="4877503"/>
            <a:ext cx="4118621" cy="1758603"/>
          </a:xfrm>
          <a:prstGeom prst="rect">
            <a:avLst/>
          </a:prstGeom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33750B90-5135-A752-7507-ABAE84BDC0F7}"/>
              </a:ext>
            </a:extLst>
          </p:cNvPr>
          <p:cNvSpPr txBox="1"/>
          <p:nvPr/>
        </p:nvSpPr>
        <p:spPr>
          <a:xfrm>
            <a:off x="375547" y="6550223"/>
            <a:ext cx="4649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10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52A33F-09A3-89DE-C1FA-6AE808F65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37" y="4257520"/>
            <a:ext cx="2337262" cy="22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 102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D989027-2585-BC06-B765-2952CC7921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795" y="4740532"/>
            <a:ext cx="1608178" cy="18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32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Conception d’un système optique</a:t>
            </a:r>
          </a:p>
          <a:p>
            <a:endParaRPr lang="fr-FR" sz="4000" dirty="0"/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60" name="ZoneTexte 59">
            <a:extLst>
              <a:ext uri="{FF2B5EF4-FFF2-40B4-BE49-F238E27FC236}">
                <a16:creationId xmlns:a16="http://schemas.microsoft.com/office/drawing/2014/main" id="{5B0B69C1-F2A4-3AED-5BD5-8A149A1A801E}"/>
              </a:ext>
            </a:extLst>
          </p:cNvPr>
          <p:cNvSpPr txBox="1"/>
          <p:nvPr/>
        </p:nvSpPr>
        <p:spPr>
          <a:xfrm>
            <a:off x="5114099" y="1655033"/>
            <a:ext cx="60324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Génération de photons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Conception optique / « Fabrication d’images »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Acquisition de données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Traitement des informations</a:t>
            </a:r>
          </a:p>
        </p:txBody>
      </p:sp>
      <p:sp>
        <p:nvSpPr>
          <p:cNvPr id="61" name="Flèche : pentagone 60">
            <a:extLst>
              <a:ext uri="{FF2B5EF4-FFF2-40B4-BE49-F238E27FC236}">
                <a16:creationId xmlns:a16="http://schemas.microsoft.com/office/drawing/2014/main" id="{A48CFDD8-919C-C576-823B-C65F357AD387}"/>
              </a:ext>
            </a:extLst>
          </p:cNvPr>
          <p:cNvSpPr/>
          <p:nvPr/>
        </p:nvSpPr>
        <p:spPr>
          <a:xfrm>
            <a:off x="618915" y="1610717"/>
            <a:ext cx="3687909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« Jouer avec des photons »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9F15BAB8-0E09-1168-DB15-0CB088413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93" y="5109217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 : carré corné 53">
            <a:extLst>
              <a:ext uri="{FF2B5EF4-FFF2-40B4-BE49-F238E27FC236}">
                <a16:creationId xmlns:a16="http://schemas.microsoft.com/office/drawing/2014/main" id="{57A57D86-463F-204E-70A2-2628DDB3CEAF}"/>
              </a:ext>
            </a:extLst>
          </p:cNvPr>
          <p:cNvSpPr/>
          <p:nvPr/>
        </p:nvSpPr>
        <p:spPr>
          <a:xfrm>
            <a:off x="3923645" y="440618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F6FE325-572C-F942-7935-23676A7D0DDD}"/>
              </a:ext>
            </a:extLst>
          </p:cNvPr>
          <p:cNvSpPr/>
          <p:nvPr/>
        </p:nvSpPr>
        <p:spPr>
          <a:xfrm>
            <a:off x="939322" y="4210561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0AD1B10-B412-E5A0-10E7-2AD2A8469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869" y="4011461"/>
            <a:ext cx="1748290" cy="1397924"/>
          </a:xfrm>
          <a:prstGeom prst="rect">
            <a:avLst/>
          </a:prstGeom>
        </p:spPr>
      </p:pic>
      <p:sp>
        <p:nvSpPr>
          <p:cNvPr id="10" name="Flèche : pentagone 10">
            <a:extLst>
              <a:ext uri="{FF2B5EF4-FFF2-40B4-BE49-F238E27FC236}">
                <a16:creationId xmlns:a16="http://schemas.microsoft.com/office/drawing/2014/main" id="{6D8FF9CF-F72C-3481-6934-36911B13309D}"/>
              </a:ext>
            </a:extLst>
          </p:cNvPr>
          <p:cNvSpPr/>
          <p:nvPr/>
        </p:nvSpPr>
        <p:spPr>
          <a:xfrm>
            <a:off x="6369392" y="4418576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11" name="Organigramme : Multidocument 10">
            <a:extLst>
              <a:ext uri="{FF2B5EF4-FFF2-40B4-BE49-F238E27FC236}">
                <a16:creationId xmlns:a16="http://schemas.microsoft.com/office/drawing/2014/main" id="{B3DFDF21-DDF0-BA1D-805E-D2374009E294}"/>
              </a:ext>
            </a:extLst>
          </p:cNvPr>
          <p:cNvSpPr/>
          <p:nvPr/>
        </p:nvSpPr>
        <p:spPr>
          <a:xfrm>
            <a:off x="9746206" y="4387417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Données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16A60FF-0CCA-ADAC-EE5F-2A1E33AA5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032" y="4315328"/>
            <a:ext cx="993117" cy="1094057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4190620-05D8-FA93-59A1-E7509C2EB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842" y="4289540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15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Devenir </a:t>
            </a:r>
            <a:r>
              <a:rPr lang="fr-FR" sz="4000" dirty="0" err="1"/>
              <a:t>ingénieur·e</a:t>
            </a:r>
            <a:r>
              <a:rPr lang="fr-FR" sz="4000" dirty="0"/>
              <a:t> en photonique</a:t>
            </a:r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Rectangle : coins arrondis 6">
            <a:extLst>
              <a:ext uri="{FF2B5EF4-FFF2-40B4-BE49-F238E27FC236}">
                <a16:creationId xmlns:a16="http://schemas.microsoft.com/office/drawing/2014/main" id="{08BF1BCB-A8AA-1D2B-365D-5C6C3898E04D}"/>
              </a:ext>
            </a:extLst>
          </p:cNvPr>
          <p:cNvSpPr/>
          <p:nvPr/>
        </p:nvSpPr>
        <p:spPr>
          <a:xfrm>
            <a:off x="1216072" y="3973489"/>
            <a:ext cx="2701267" cy="1147459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Bahnschrift SemiBold" panose="020B0502040204020203" pitchFamily="34" charset="0"/>
              </a:rPr>
              <a:t>Physique</a:t>
            </a:r>
            <a:endParaRPr lang="fr-FR" sz="2000" b="1" dirty="0">
              <a:latin typeface="Bahnschrift SemiBold" panose="020B0502040204020203" pitchFamily="34" charset="0"/>
            </a:endParaRPr>
          </a:p>
        </p:txBody>
      </p:sp>
      <p:sp>
        <p:nvSpPr>
          <p:cNvPr id="9" name="Rectangle : coins arrondis 20">
            <a:extLst>
              <a:ext uri="{FF2B5EF4-FFF2-40B4-BE49-F238E27FC236}">
                <a16:creationId xmlns:a16="http://schemas.microsoft.com/office/drawing/2014/main" id="{B9AAB965-2D4B-C6BD-700E-5FCE56471E14}"/>
              </a:ext>
            </a:extLst>
          </p:cNvPr>
          <p:cNvSpPr/>
          <p:nvPr/>
        </p:nvSpPr>
        <p:spPr>
          <a:xfrm>
            <a:off x="1150442" y="2099768"/>
            <a:ext cx="1416263" cy="627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Maths</a:t>
            </a: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ACF4BEB3-8C3D-7109-A7C8-A33843312F03}"/>
              </a:ext>
            </a:extLst>
          </p:cNvPr>
          <p:cNvSpPr/>
          <p:nvPr/>
        </p:nvSpPr>
        <p:spPr>
          <a:xfrm>
            <a:off x="2363960" y="5786249"/>
            <a:ext cx="2171700" cy="7454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Bahnschrift SemiBold" panose="020B0502040204020203" pitchFamily="34" charset="0"/>
              </a:rPr>
              <a:t>Optique</a:t>
            </a:r>
            <a:endParaRPr lang="fr-FR" sz="2000" b="1" dirty="0">
              <a:latin typeface="Bahnschrift SemiBold" panose="020B0502040204020203" pitchFamily="34" charset="0"/>
            </a:endParaRPr>
          </a:p>
        </p:txBody>
      </p:sp>
      <p:sp>
        <p:nvSpPr>
          <p:cNvPr id="10" name="Rectangle : coins arrondis 6">
            <a:extLst>
              <a:ext uri="{FF2B5EF4-FFF2-40B4-BE49-F238E27FC236}">
                <a16:creationId xmlns:a16="http://schemas.microsoft.com/office/drawing/2014/main" id="{0E74B17E-5F94-F4B8-8CD8-09003EB8CD47}"/>
              </a:ext>
            </a:extLst>
          </p:cNvPr>
          <p:cNvSpPr/>
          <p:nvPr/>
        </p:nvSpPr>
        <p:spPr>
          <a:xfrm>
            <a:off x="681196" y="5007957"/>
            <a:ext cx="1619147" cy="3721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pitchFamily="34" charset="0"/>
              </a:rPr>
              <a:t>Quantique</a:t>
            </a:r>
            <a:endParaRPr lang="fr-FR" sz="1200" b="1" dirty="0">
              <a:solidFill>
                <a:schemeClr val="tx1">
                  <a:lumMod val="65000"/>
                  <a:lumOff val="3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Rectangle : coins arrondis 6">
            <a:extLst>
              <a:ext uri="{FF2B5EF4-FFF2-40B4-BE49-F238E27FC236}">
                <a16:creationId xmlns:a16="http://schemas.microsoft.com/office/drawing/2014/main" id="{76EE1609-48D0-1D0E-8DF1-A603D8496B14}"/>
              </a:ext>
            </a:extLst>
          </p:cNvPr>
          <p:cNvSpPr/>
          <p:nvPr/>
        </p:nvSpPr>
        <p:spPr>
          <a:xfrm>
            <a:off x="2585815" y="3714316"/>
            <a:ext cx="1802783" cy="3721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pitchFamily="34" charset="0"/>
              </a:rPr>
              <a:t>Electromagnétisme</a:t>
            </a:r>
            <a:endParaRPr lang="fr-FR" sz="1050" b="1" dirty="0">
              <a:solidFill>
                <a:schemeClr val="tx1">
                  <a:lumMod val="65000"/>
                  <a:lumOff val="3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3" name="Rectangle : coins arrondis 6">
            <a:extLst>
              <a:ext uri="{FF2B5EF4-FFF2-40B4-BE49-F238E27FC236}">
                <a16:creationId xmlns:a16="http://schemas.microsoft.com/office/drawing/2014/main" id="{C15269E7-BDAA-625E-6D93-98F8202B076A}"/>
              </a:ext>
            </a:extLst>
          </p:cNvPr>
          <p:cNvSpPr/>
          <p:nvPr/>
        </p:nvSpPr>
        <p:spPr>
          <a:xfrm>
            <a:off x="2833068" y="4895352"/>
            <a:ext cx="1619147" cy="3721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pitchFamily="34" charset="0"/>
              </a:rPr>
              <a:t>Semi-Conducteur</a:t>
            </a:r>
            <a:endParaRPr lang="fr-FR" sz="1000" b="1" dirty="0">
              <a:solidFill>
                <a:schemeClr val="tx1">
                  <a:lumMod val="65000"/>
                  <a:lumOff val="3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4" name="Rectangle : coins arrondis 6">
            <a:extLst>
              <a:ext uri="{FF2B5EF4-FFF2-40B4-BE49-F238E27FC236}">
                <a16:creationId xmlns:a16="http://schemas.microsoft.com/office/drawing/2014/main" id="{83E099C0-7656-3B7D-D1C6-D0BB360486F1}"/>
              </a:ext>
            </a:extLst>
          </p:cNvPr>
          <p:cNvSpPr/>
          <p:nvPr/>
        </p:nvSpPr>
        <p:spPr>
          <a:xfrm>
            <a:off x="734312" y="3821250"/>
            <a:ext cx="1429207" cy="3721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pitchFamily="34" charset="0"/>
              </a:rPr>
              <a:t>Matières</a:t>
            </a:r>
            <a:endParaRPr lang="fr-FR" sz="1050" b="1" dirty="0">
              <a:solidFill>
                <a:schemeClr val="tx1">
                  <a:lumMod val="65000"/>
                  <a:lumOff val="3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5" name="Rectangle : coins arrondis 6">
            <a:extLst>
              <a:ext uri="{FF2B5EF4-FFF2-40B4-BE49-F238E27FC236}">
                <a16:creationId xmlns:a16="http://schemas.microsoft.com/office/drawing/2014/main" id="{9E57504E-14A5-F71F-61F0-AF9FC55C1421}"/>
              </a:ext>
            </a:extLst>
          </p:cNvPr>
          <p:cNvSpPr/>
          <p:nvPr/>
        </p:nvSpPr>
        <p:spPr>
          <a:xfrm>
            <a:off x="1871211" y="2690542"/>
            <a:ext cx="1246893" cy="2092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pitchFamily="34" charset="0"/>
              </a:rPr>
              <a:t>Statistiques</a:t>
            </a:r>
            <a:endParaRPr lang="fr-FR" sz="900" b="1" dirty="0">
              <a:solidFill>
                <a:schemeClr val="tx1">
                  <a:lumMod val="65000"/>
                  <a:lumOff val="3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6" name="Rectangle : coins arrondis 6">
            <a:extLst>
              <a:ext uri="{FF2B5EF4-FFF2-40B4-BE49-F238E27FC236}">
                <a16:creationId xmlns:a16="http://schemas.microsoft.com/office/drawing/2014/main" id="{FFA08B4A-CE71-7C2F-45F6-B056E1DFFF55}"/>
              </a:ext>
            </a:extLst>
          </p:cNvPr>
          <p:cNvSpPr/>
          <p:nvPr/>
        </p:nvSpPr>
        <p:spPr>
          <a:xfrm>
            <a:off x="820578" y="1953200"/>
            <a:ext cx="790988" cy="2435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pitchFamily="34" charset="0"/>
              </a:rPr>
              <a:t>Signal</a:t>
            </a:r>
            <a:endParaRPr lang="fr-FR" sz="900" b="1" dirty="0">
              <a:solidFill>
                <a:schemeClr val="tx1">
                  <a:lumMod val="65000"/>
                  <a:lumOff val="3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7" name="Rectangle : coins arrondis 20">
            <a:extLst>
              <a:ext uri="{FF2B5EF4-FFF2-40B4-BE49-F238E27FC236}">
                <a16:creationId xmlns:a16="http://schemas.microsoft.com/office/drawing/2014/main" id="{B0CB989F-827A-1BDA-1A41-AF736DF813AE}"/>
              </a:ext>
            </a:extLst>
          </p:cNvPr>
          <p:cNvSpPr/>
          <p:nvPr/>
        </p:nvSpPr>
        <p:spPr>
          <a:xfrm>
            <a:off x="5862958" y="2513956"/>
            <a:ext cx="1802784" cy="60551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Instrumentation</a:t>
            </a:r>
          </a:p>
        </p:txBody>
      </p:sp>
      <p:sp>
        <p:nvSpPr>
          <p:cNvPr id="18" name="Rectangle : coins arrondis 35">
            <a:extLst>
              <a:ext uri="{FF2B5EF4-FFF2-40B4-BE49-F238E27FC236}">
                <a16:creationId xmlns:a16="http://schemas.microsoft.com/office/drawing/2014/main" id="{0E816791-3877-70D6-F035-546111A65CB9}"/>
              </a:ext>
            </a:extLst>
          </p:cNvPr>
          <p:cNvSpPr/>
          <p:nvPr/>
        </p:nvSpPr>
        <p:spPr>
          <a:xfrm>
            <a:off x="4922910" y="3555079"/>
            <a:ext cx="2143192" cy="74930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  <p:sp>
        <p:nvSpPr>
          <p:cNvPr id="19" name="Rectangle : coins arrondis 6">
            <a:extLst>
              <a:ext uri="{FF2B5EF4-FFF2-40B4-BE49-F238E27FC236}">
                <a16:creationId xmlns:a16="http://schemas.microsoft.com/office/drawing/2014/main" id="{5EDEEC8F-1BB8-3927-9818-E05C95C5B2FA}"/>
              </a:ext>
            </a:extLst>
          </p:cNvPr>
          <p:cNvSpPr/>
          <p:nvPr/>
        </p:nvSpPr>
        <p:spPr>
          <a:xfrm>
            <a:off x="8546395" y="279214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sp>
        <p:nvSpPr>
          <p:cNvPr id="20" name="Rectangle : coins arrondis 6">
            <a:extLst>
              <a:ext uri="{FF2B5EF4-FFF2-40B4-BE49-F238E27FC236}">
                <a16:creationId xmlns:a16="http://schemas.microsoft.com/office/drawing/2014/main" id="{FF377178-E682-3372-0A0A-55C632382030}"/>
              </a:ext>
            </a:extLst>
          </p:cNvPr>
          <p:cNvSpPr/>
          <p:nvPr/>
        </p:nvSpPr>
        <p:spPr>
          <a:xfrm>
            <a:off x="8788241" y="4484514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108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Devenir </a:t>
            </a:r>
            <a:r>
              <a:rPr lang="fr-FR" sz="4000" dirty="0" err="1"/>
              <a:t>ingénieur·e</a:t>
            </a:r>
            <a:r>
              <a:rPr lang="fr-FR" sz="4000" dirty="0"/>
              <a:t> en photonique</a:t>
            </a:r>
          </a:p>
          <a:p>
            <a:endParaRPr lang="fr-FR" sz="4000" dirty="0"/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1" name="Rectangle : coins arrondis 6">
            <a:extLst>
              <a:ext uri="{FF2B5EF4-FFF2-40B4-BE49-F238E27FC236}">
                <a16:creationId xmlns:a16="http://schemas.microsoft.com/office/drawing/2014/main" id="{F558F94C-7370-E3E0-800D-69A35F7F83E3}"/>
              </a:ext>
            </a:extLst>
          </p:cNvPr>
          <p:cNvSpPr/>
          <p:nvPr/>
        </p:nvSpPr>
        <p:spPr>
          <a:xfrm>
            <a:off x="8546395" y="279214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pic>
        <p:nvPicPr>
          <p:cNvPr id="10" name="Picture 4" descr="logo LinkedIn png, icône LinkedIn png transparent 18930587 PNG">
            <a:extLst>
              <a:ext uri="{FF2B5EF4-FFF2-40B4-BE49-F238E27FC236}">
                <a16:creationId xmlns:a16="http://schemas.microsoft.com/office/drawing/2014/main" id="{77078D99-0E46-0734-8454-D865A211A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344" y="3093324"/>
            <a:ext cx="959136" cy="95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 : coins arrondis 6">
            <a:extLst>
              <a:ext uri="{FF2B5EF4-FFF2-40B4-BE49-F238E27FC236}">
                <a16:creationId xmlns:a16="http://schemas.microsoft.com/office/drawing/2014/main" id="{F3A6C6E1-3CDB-EBF0-7BBA-C9821C2513E3}"/>
              </a:ext>
            </a:extLst>
          </p:cNvPr>
          <p:cNvSpPr/>
          <p:nvPr/>
        </p:nvSpPr>
        <p:spPr>
          <a:xfrm>
            <a:off x="8788241" y="4484514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pic>
        <p:nvPicPr>
          <p:cNvPr id="16" name="Picture 2" descr="Notion Logo PNG Vector (SVG) Free Download">
            <a:extLst>
              <a:ext uri="{FF2B5EF4-FFF2-40B4-BE49-F238E27FC236}">
                <a16:creationId xmlns:a16="http://schemas.microsoft.com/office/drawing/2014/main" id="{9C931006-E18D-AE23-C05D-F4AE5F354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208" y="5534286"/>
            <a:ext cx="1474471" cy="53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GitHub Logo et symbole, sens, histoire, PNG, marque">
            <a:extLst>
              <a:ext uri="{FF2B5EF4-FFF2-40B4-BE49-F238E27FC236}">
                <a16:creationId xmlns:a16="http://schemas.microsoft.com/office/drawing/2014/main" id="{A7717950-B404-E9A2-CDBB-F6435E57F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680" y="3212477"/>
            <a:ext cx="1105787" cy="6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Python Logo et symbole, sens, histoire, PNG, marque">
            <a:extLst>
              <a:ext uri="{FF2B5EF4-FFF2-40B4-BE49-F238E27FC236}">
                <a16:creationId xmlns:a16="http://schemas.microsoft.com/office/drawing/2014/main" id="{C364CA6C-59EA-5AF6-FED6-3988EE0C0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88" y="4985156"/>
            <a:ext cx="1895239" cy="10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12DA84C7-5135-F3DA-7250-DC3C32B74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4" y="5943738"/>
            <a:ext cx="1109038" cy="4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SciPy | Berkeley Institute for Data Science">
            <a:extLst>
              <a:ext uri="{FF2B5EF4-FFF2-40B4-BE49-F238E27FC236}">
                <a16:creationId xmlns:a16="http://schemas.microsoft.com/office/drawing/2014/main" id="{8760BDCD-1768-467E-C5F0-66DC00AD5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38" y="6232632"/>
            <a:ext cx="839931" cy="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OpenCV, c'est quoi ? | AXOPEN">
            <a:extLst>
              <a:ext uri="{FF2B5EF4-FFF2-40B4-BE49-F238E27FC236}">
                <a16:creationId xmlns:a16="http://schemas.microsoft.com/office/drawing/2014/main" id="{44A9046F-B452-0338-CE98-51D57190C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5" y="6070010"/>
            <a:ext cx="1077981" cy="3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Sympy — Wikipédia">
            <a:extLst>
              <a:ext uri="{FF2B5EF4-FFF2-40B4-BE49-F238E27FC236}">
                <a16:creationId xmlns:a16="http://schemas.microsoft.com/office/drawing/2014/main" id="{A47E2C17-0C4F-349E-C944-ED7E4956C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27" y="4985156"/>
            <a:ext cx="787990" cy="7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>
            <a:extLst>
              <a:ext uri="{FF2B5EF4-FFF2-40B4-BE49-F238E27FC236}">
                <a16:creationId xmlns:a16="http://schemas.microsoft.com/office/drawing/2014/main" id="{E5041846-309F-FAF1-2CBD-6C49B9886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98" y="4788385"/>
            <a:ext cx="2377204" cy="91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Vecteur gratuit enveloppe avec le signe de courrier électronique">
            <a:extLst>
              <a:ext uri="{FF2B5EF4-FFF2-40B4-BE49-F238E27FC236}">
                <a16:creationId xmlns:a16="http://schemas.microsoft.com/office/drawing/2014/main" id="{8F9D0188-42B4-C47D-7E82-9798ECE4D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326" y="2453629"/>
            <a:ext cx="654963" cy="65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Git">
            <a:extLst>
              <a:ext uri="{FF2B5EF4-FFF2-40B4-BE49-F238E27FC236}">
                <a16:creationId xmlns:a16="http://schemas.microsoft.com/office/drawing/2014/main" id="{43E2F96F-F6B9-6FCE-F6FB-0C12B7FFF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216" y="2646172"/>
            <a:ext cx="1105787" cy="4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 : coins arrondis 6">
            <a:extLst>
              <a:ext uri="{FF2B5EF4-FFF2-40B4-BE49-F238E27FC236}">
                <a16:creationId xmlns:a16="http://schemas.microsoft.com/office/drawing/2014/main" id="{ACD22BB9-65E6-41A0-8B39-9B563F01D339}"/>
              </a:ext>
            </a:extLst>
          </p:cNvPr>
          <p:cNvSpPr/>
          <p:nvPr/>
        </p:nvSpPr>
        <p:spPr>
          <a:xfrm>
            <a:off x="746967" y="1778266"/>
            <a:ext cx="4580314" cy="36400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Professionnels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28" name="Rectangle : coins arrondis 20">
            <a:extLst>
              <a:ext uri="{FF2B5EF4-FFF2-40B4-BE49-F238E27FC236}">
                <a16:creationId xmlns:a16="http://schemas.microsoft.com/office/drawing/2014/main" id="{A4C7F775-CAC5-C913-33CC-204F0A1F1E6A}"/>
              </a:ext>
            </a:extLst>
          </p:cNvPr>
          <p:cNvSpPr/>
          <p:nvPr/>
        </p:nvSpPr>
        <p:spPr>
          <a:xfrm>
            <a:off x="5862958" y="2513956"/>
            <a:ext cx="1802784" cy="60551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Instrumentation</a:t>
            </a:r>
          </a:p>
        </p:txBody>
      </p:sp>
      <p:sp>
        <p:nvSpPr>
          <p:cNvPr id="29" name="Rectangle : coins arrondis 35">
            <a:extLst>
              <a:ext uri="{FF2B5EF4-FFF2-40B4-BE49-F238E27FC236}">
                <a16:creationId xmlns:a16="http://schemas.microsoft.com/office/drawing/2014/main" id="{848A9CB3-D64A-39B7-6EDE-EE02BD44BACC}"/>
              </a:ext>
            </a:extLst>
          </p:cNvPr>
          <p:cNvSpPr/>
          <p:nvPr/>
        </p:nvSpPr>
        <p:spPr>
          <a:xfrm>
            <a:off x="4922910" y="3555079"/>
            <a:ext cx="2143192" cy="74930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</p:spTree>
    <p:extLst>
      <p:ext uri="{BB962C8B-B14F-4D97-AF65-F5344CB8AC3E}">
        <p14:creationId xmlns:p14="http://schemas.microsoft.com/office/powerpoint/2010/main" val="61451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3600" dirty="0">
                <a:latin typeface="Bahnschrift SemiBold" panose="020B0502040204020203" pitchFamily="34" charset="0"/>
              </a:rPr>
              <a:t>Semestre 5</a:t>
            </a:r>
            <a:br>
              <a:rPr lang="fr-FR" sz="3600" dirty="0">
                <a:latin typeface="Bahnschrift SemiBold" panose="020B0502040204020203" pitchFamily="34" charset="0"/>
              </a:rPr>
            </a:b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5400" dirty="0">
                <a:latin typeface="Bahnschrift SemiBold" panose="020B0502040204020203" pitchFamily="34" charset="0"/>
              </a:rPr>
              <a:t>Les bases</a:t>
            </a:r>
            <a:br>
              <a:rPr lang="fr-FR" sz="5400" dirty="0">
                <a:latin typeface="Bahnschrift SemiBold" panose="020B0502040204020203" pitchFamily="34" charset="0"/>
              </a:rPr>
            </a:b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Cours d’introduction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70E42B16-642A-32CB-A20F-CCC41FC60465}"/>
              </a:ext>
            </a:extLst>
          </p:cNvPr>
          <p:cNvSpPr txBox="1">
            <a:spLocks/>
          </p:cNvSpPr>
          <p:nvPr/>
        </p:nvSpPr>
        <p:spPr>
          <a:xfrm>
            <a:off x="320040" y="5640212"/>
            <a:ext cx="2694039" cy="881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Opto-Electronique</a:t>
            </a:r>
          </a:p>
          <a:p>
            <a:r>
              <a:rPr lang="fr-FR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Outils Numériques</a:t>
            </a:r>
          </a:p>
        </p:txBody>
      </p:sp>
    </p:spTree>
    <p:extLst>
      <p:ext uri="{BB962C8B-B14F-4D97-AF65-F5344CB8AC3E}">
        <p14:creationId xmlns:p14="http://schemas.microsoft.com/office/powerpoint/2010/main" val="4250401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Semestre 5 / Les bases</a:t>
            </a:r>
          </a:p>
          <a:p>
            <a:endParaRPr lang="fr-FR" sz="4000" dirty="0"/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Flèche : pentagone 9">
            <a:extLst>
              <a:ext uri="{FF2B5EF4-FFF2-40B4-BE49-F238E27FC236}">
                <a16:creationId xmlns:a16="http://schemas.microsoft.com/office/drawing/2014/main" id="{0F0CE6F9-0DB2-DA95-E920-D2DC27DA6B5E}"/>
              </a:ext>
            </a:extLst>
          </p:cNvPr>
          <p:cNvSpPr/>
          <p:nvPr/>
        </p:nvSpPr>
        <p:spPr>
          <a:xfrm>
            <a:off x="619125" y="1661120"/>
            <a:ext cx="4120964" cy="365643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Formation Humaine et Professionnelle</a:t>
            </a:r>
          </a:p>
        </p:txBody>
      </p:sp>
      <p:sp>
        <p:nvSpPr>
          <p:cNvPr id="11" name="Flèche : pentagone 10">
            <a:extLst>
              <a:ext uri="{FF2B5EF4-FFF2-40B4-BE49-F238E27FC236}">
                <a16:creationId xmlns:a16="http://schemas.microsoft.com/office/drawing/2014/main" id="{33BFCB99-F929-21B7-A816-90EB99E4BE98}"/>
              </a:ext>
            </a:extLst>
          </p:cNvPr>
          <p:cNvSpPr/>
          <p:nvPr/>
        </p:nvSpPr>
        <p:spPr>
          <a:xfrm>
            <a:off x="619125" y="3161553"/>
            <a:ext cx="4120964" cy="365643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Physique et Photonique</a:t>
            </a: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27A3F074-1B65-CE9E-3C27-819845C3A420}"/>
              </a:ext>
            </a:extLst>
          </p:cNvPr>
          <p:cNvSpPr/>
          <p:nvPr/>
        </p:nvSpPr>
        <p:spPr>
          <a:xfrm>
            <a:off x="619125" y="5056341"/>
            <a:ext cx="4120964" cy="365643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Ingénierie et Signal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6CC73CB-8886-37E4-8294-BB5FB5333528}"/>
              </a:ext>
            </a:extLst>
          </p:cNvPr>
          <p:cNvSpPr txBox="1"/>
          <p:nvPr/>
        </p:nvSpPr>
        <p:spPr>
          <a:xfrm>
            <a:off x="960614" y="2132493"/>
            <a:ext cx="3409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Anglais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Ateliers Métiers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LV2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FA8579E-A8A7-4D93-196E-EE5FA58B4163}"/>
              </a:ext>
            </a:extLst>
          </p:cNvPr>
          <p:cNvSpPr txBox="1"/>
          <p:nvPr/>
        </p:nvSpPr>
        <p:spPr>
          <a:xfrm>
            <a:off x="907225" y="3632926"/>
            <a:ext cx="3409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Optique Instrumentale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Colorimétrie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Mécanique Quantique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Optique Physique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B5CE138-B15C-F716-7193-5A4AA897D6DA}"/>
              </a:ext>
            </a:extLst>
          </p:cNvPr>
          <p:cNvSpPr txBox="1"/>
          <p:nvPr/>
        </p:nvSpPr>
        <p:spPr>
          <a:xfrm>
            <a:off x="907225" y="5529285"/>
            <a:ext cx="3409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Maths et Signal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Opto-Electronique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Outils Numériques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0A78CC-94ED-F5C9-AAB9-3B604B8C5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185" y="1731837"/>
            <a:ext cx="2013103" cy="295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B47304A-FA62-A3AF-1362-B12C8CDAD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662" y="1792787"/>
            <a:ext cx="2285147" cy="152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23BCE4B-E15F-5546-A108-9FECB89A6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499" y="3590672"/>
            <a:ext cx="4009705" cy="146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58551ED-1090-962F-501B-A9072F68A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1260" y="5333175"/>
            <a:ext cx="2234612" cy="142986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165D9B1-E7DC-EC61-F90B-29F22A7FB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988" y="5155918"/>
            <a:ext cx="2257660" cy="161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6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>
            <a:extLst>
              <a:ext uri="{FF2B5EF4-FFF2-40B4-BE49-F238E27FC236}">
                <a16:creationId xmlns:a16="http://schemas.microsoft.com/office/drawing/2014/main" id="{EB5CE138-B15C-F716-7193-5A4AA897D6DA}"/>
              </a:ext>
            </a:extLst>
          </p:cNvPr>
          <p:cNvSpPr txBox="1"/>
          <p:nvPr/>
        </p:nvSpPr>
        <p:spPr>
          <a:xfrm>
            <a:off x="907225" y="5529285"/>
            <a:ext cx="3409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Maths et Signal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Opto-Electronique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Outils Numériques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78C55A-464A-64A7-7F0E-0554BB784F11}"/>
              </a:ext>
            </a:extLst>
          </p:cNvPr>
          <p:cNvSpPr/>
          <p:nvPr/>
        </p:nvSpPr>
        <p:spPr>
          <a:xfrm>
            <a:off x="907224" y="5861303"/>
            <a:ext cx="2924112" cy="591312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Semestre 5 / Les bases</a:t>
            </a:r>
          </a:p>
          <a:p>
            <a:endParaRPr lang="fr-FR" sz="4000" dirty="0"/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Flèche : pentagone 9">
            <a:extLst>
              <a:ext uri="{FF2B5EF4-FFF2-40B4-BE49-F238E27FC236}">
                <a16:creationId xmlns:a16="http://schemas.microsoft.com/office/drawing/2014/main" id="{0F0CE6F9-0DB2-DA95-E920-D2DC27DA6B5E}"/>
              </a:ext>
            </a:extLst>
          </p:cNvPr>
          <p:cNvSpPr/>
          <p:nvPr/>
        </p:nvSpPr>
        <p:spPr>
          <a:xfrm>
            <a:off x="619125" y="1661120"/>
            <a:ext cx="4120964" cy="365643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Formation Humaine et Professionnelle</a:t>
            </a:r>
          </a:p>
        </p:txBody>
      </p:sp>
      <p:sp>
        <p:nvSpPr>
          <p:cNvPr id="11" name="Flèche : pentagone 10">
            <a:extLst>
              <a:ext uri="{FF2B5EF4-FFF2-40B4-BE49-F238E27FC236}">
                <a16:creationId xmlns:a16="http://schemas.microsoft.com/office/drawing/2014/main" id="{33BFCB99-F929-21B7-A816-90EB99E4BE98}"/>
              </a:ext>
            </a:extLst>
          </p:cNvPr>
          <p:cNvSpPr/>
          <p:nvPr/>
        </p:nvSpPr>
        <p:spPr>
          <a:xfrm>
            <a:off x="619125" y="3161553"/>
            <a:ext cx="4120964" cy="365643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Physique et Photonique</a:t>
            </a: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27A3F074-1B65-CE9E-3C27-819845C3A420}"/>
              </a:ext>
            </a:extLst>
          </p:cNvPr>
          <p:cNvSpPr/>
          <p:nvPr/>
        </p:nvSpPr>
        <p:spPr>
          <a:xfrm>
            <a:off x="619125" y="5056341"/>
            <a:ext cx="4120964" cy="365643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Ingénierie et Signal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6CC73CB-8886-37E4-8294-BB5FB5333528}"/>
              </a:ext>
            </a:extLst>
          </p:cNvPr>
          <p:cNvSpPr txBox="1"/>
          <p:nvPr/>
        </p:nvSpPr>
        <p:spPr>
          <a:xfrm>
            <a:off x="960614" y="2132493"/>
            <a:ext cx="3409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Anglais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Ateliers Métiers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LV2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FA8579E-A8A7-4D93-196E-EE5FA58B4163}"/>
              </a:ext>
            </a:extLst>
          </p:cNvPr>
          <p:cNvSpPr txBox="1"/>
          <p:nvPr/>
        </p:nvSpPr>
        <p:spPr>
          <a:xfrm>
            <a:off x="907225" y="3632926"/>
            <a:ext cx="3409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Optique Instrumentale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Colorimétrie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Mécanique Quantique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Optique Physique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0A78CC-94ED-F5C9-AAB9-3B604B8C5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185" y="1731837"/>
            <a:ext cx="2013103" cy="295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B47304A-FA62-A3AF-1362-B12C8CDAD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662" y="1792787"/>
            <a:ext cx="2285147" cy="152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23BCE4B-E15F-5546-A108-9FECB89A6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499" y="3590672"/>
            <a:ext cx="4009705" cy="146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58551ED-1090-962F-501B-A9072F68A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1260" y="5333175"/>
            <a:ext cx="2234612" cy="142986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165D9B1-E7DC-EC61-F90B-29F22A7FB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988" y="5155918"/>
            <a:ext cx="2257660" cy="161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5008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1068</TotalTime>
  <Words>315</Words>
  <Application>Microsoft Office PowerPoint</Application>
  <PresentationFormat>Grand écran</PresentationFormat>
  <Paragraphs>83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8" baseType="lpstr">
      <vt:lpstr>Arial</vt:lpstr>
      <vt:lpstr>Avenir Next LT Pro</vt:lpstr>
      <vt:lpstr>Bahnschrift Light</vt:lpstr>
      <vt:lpstr>Bahnschrift SemiBold</vt:lpstr>
      <vt:lpstr>Calibri</vt:lpstr>
      <vt:lpstr>FreeSans</vt:lpstr>
      <vt:lpstr>Liberation Sans</vt:lpstr>
      <vt:lpstr>Wingdings</vt:lpstr>
      <vt:lpstr>AccentBoxVTI</vt:lpstr>
      <vt:lpstr> Welcome to   SupOptique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Semestre 5  Les bases 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529</cp:revision>
  <dcterms:created xsi:type="dcterms:W3CDTF">2023-04-08T12:37:13Z</dcterms:created>
  <dcterms:modified xsi:type="dcterms:W3CDTF">2024-09-28T15:48:41Z</dcterms:modified>
</cp:coreProperties>
</file>